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8"/>
  </p:handout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BA0"/>
    <a:srgbClr val="7F7F7F"/>
    <a:srgbClr val="84CDED"/>
    <a:srgbClr val="404040"/>
    <a:srgbClr val="D9D9D9"/>
    <a:srgbClr val="E820DE"/>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90" d="100"/>
          <a:sy n="90" d="100"/>
        </p:scale>
        <p:origin x="1651" y="-1795"/>
      </p:cViewPr>
      <p:guideLst/>
    </p:cSldViewPr>
  </p:slideViewPr>
  <p:notesTextViewPr>
    <p:cViewPr>
      <p:scale>
        <a:sx n="1" d="1"/>
        <a:sy n="1" d="1"/>
      </p:scale>
      <p:origin x="0" y="0"/>
    </p:cViewPr>
  </p:notesTextViewPr>
  <p:notesViewPr>
    <p:cSldViewPr snapToGrid="0">
      <p:cViewPr varScale="1">
        <p:scale>
          <a:sx n="84" d="100"/>
          <a:sy n="84" d="100"/>
        </p:scale>
        <p:origin x="319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2E25D4B-2273-4CA1-B366-2E82137A70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7606095F-609E-4F2D-9F32-0453F64D29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92EC1F-10C9-413B-A50E-A066612A9C13}" type="datetimeFigureOut">
              <a:rPr lang="en-US" smtClean="0"/>
              <a:t>5/16/2022</a:t>
            </a:fld>
            <a:endParaRPr lang="en-US"/>
          </a:p>
        </p:txBody>
      </p:sp>
      <p:sp>
        <p:nvSpPr>
          <p:cNvPr id="4" name="Footer Placeholder 3">
            <a:extLst>
              <a:ext uri="{FF2B5EF4-FFF2-40B4-BE49-F238E27FC236}">
                <a16:creationId xmlns:a16="http://schemas.microsoft.com/office/drawing/2014/main" xmlns="" id="{BB3A8E1D-2B95-4892-9267-87F603722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DB18CA6-8F22-416B-8321-9F42E1030A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184243-5185-4EAB-B481-BBD8542ED923}" type="slidenum">
              <a:rPr lang="en-US" smtClean="0"/>
              <a:t>‹#›</a:t>
            </a:fld>
            <a:endParaRPr lang="en-US"/>
          </a:p>
        </p:txBody>
      </p:sp>
    </p:spTree>
    <p:extLst>
      <p:ext uri="{BB962C8B-B14F-4D97-AF65-F5344CB8AC3E}">
        <p14:creationId xmlns:p14="http://schemas.microsoft.com/office/powerpoint/2010/main" val="15055299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33195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3323127"/>
            <a:ext cx="365760" cy="365760"/>
          </a:xfrm>
          <a:prstGeom prst="rect">
            <a:avLst/>
          </a:prstGeom>
        </p:spPr>
      </p:pic>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deq.nc.gov/about/divisions/coastal-management/nc-coastal-reserve-and-national-estuarine-research-reserve" TargetMode="External"/><Relationship Id="rId7" Type="http://schemas.openxmlformats.org/officeDocument/2006/relationships/image" Target="../media/image40.jpg"/><Relationship Id="rId2" Type="http://schemas.openxmlformats.org/officeDocument/2006/relationships/hyperlink" Target="http://www.nerrsdata.org/" TargetMode="Externa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23160" cy="365760"/>
          </a:xfrm>
        </p:spPr>
        <p:txBody>
          <a:bodyPr/>
          <a:lstStyle/>
          <a:p>
            <a:r>
              <a:t>[ SEP 14 – SEP 18, 2018 ]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t>1</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(Saffir-Simpson Scale)</a:t>
            </a:r>
          </a:p>
        </p:txBody>
      </p:sp>
      <p:sp>
        <p:nvSpPr>
          <p:cNvPr id="13" name="txt_dash_v2"/>
          <p:cNvSpPr>
            <a:spLocks noGrp="1"/>
          </p:cNvSpPr>
          <p:nvPr>
            <p:ph type="body" sz="quarter" idx="19" hasCustomPrompt="1"/>
          </p:nvPr>
        </p:nvSpPr>
        <p:spPr>
          <a:xfrm>
            <a:off x="605410" y="2566620"/>
            <a:ext cx="914400" cy="457200"/>
          </a:xfrm>
        </p:spPr>
        <p:txBody>
          <a:bodyPr/>
          <a:lstStyle/>
          <a:p>
            <a:r>
              <a:rPr dirty="0"/>
              <a:t>3.3</a:t>
            </a:r>
          </a:p>
        </p:txBody>
      </p:sp>
      <p:sp>
        <p:nvSpPr>
          <p:cNvPr id="14" name="txt_dash_v2_desc"/>
          <p:cNvSpPr>
            <a:spLocks noGrp="1"/>
          </p:cNvSpPr>
          <p:nvPr>
            <p:ph type="body" sz="quarter" idx="23" hasCustomPrompt="1"/>
          </p:nvPr>
        </p:nvSpPr>
        <p:spPr>
          <a:xfrm>
            <a:off x="146304" y="2829492"/>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dirty="0"/>
              <a:t>66.2</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a:t>
            </a:r>
            <a:endParaRPr lang="en-US" dirty="0"/>
          </a:p>
          <a:p>
            <a:r>
              <a:rPr dirty="0"/>
              <a:t>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t>3-5</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endParaRPr lang="en-US" dirty="0"/>
          </a:p>
          <a:p>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Florence at “</a:t>
            </a:r>
            <a:r>
              <a:rPr b="1" dirty="0"/>
              <a:t>North Carolina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Florence, a large and slow-moving Category 1 hurricane, made landfall along the southeastern coast of North Carolina. As Florence traveled inland across South Carolina, it weakened to a Tropical Storm. Torrential rain fell for days and caused historic flooding. The most devastating impacts were not from the initial wind, rain, and storm surge but from the extreme riverine flooding that lasted for several weeks following Florence’s landfall.
The effects of Florence were observed at </a:t>
            </a:r>
            <a:r>
              <a:rPr b="1" dirty="0"/>
              <a:t>the North Carolina (NOC) NERR </a:t>
            </a:r>
            <a:r>
              <a:rPr dirty="0"/>
              <a:t>through the System-Wide Monitoring Program (SWMP), which tracks short-term variability and long-term change of weather and water quality in the areas surrounding Wilmington, South Port, and surrounding areas in New Hanover County in North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NOC weather monitoring site</a:t>
            </a:r>
          </a:p>
        </p:txBody>
      </p:sp>
      <p:sp>
        <p:nvSpPr>
          <p:cNvPr id="22" name="txt_date_update"/>
          <p:cNvSpPr>
            <a:spLocks noGrp="1"/>
          </p:cNvSpPr>
          <p:nvPr>
            <p:ph type="body" sz="quarter" idx="14" hasCustomPrompt="1"/>
          </p:nvPr>
        </p:nvSpPr>
        <p:spPr>
          <a:xfrm>
            <a:off x="5741275" y="9785056"/>
            <a:ext cx="1828800" cy="228600"/>
          </a:xfrm>
        </p:spPr>
        <p:txBody>
          <a:bodyPr/>
          <a:lstStyle/>
          <a:p>
            <a:r>
              <a:rPr dirty="0"/>
              <a:t>Created on February 8,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extBox 23">
            <a:extLst>
              <a:ext uri="{FF2B5EF4-FFF2-40B4-BE49-F238E27FC236}">
                <a16:creationId xmlns:a16="http://schemas.microsoft.com/office/drawing/2014/main" xmlns="" id="{37A6D04E-60A3-4ED6-9B9C-724944109F30}"/>
              </a:ext>
            </a:extLst>
          </p:cNvPr>
          <p:cNvSpPr txBox="1"/>
          <p:nvPr/>
        </p:nvSpPr>
        <p:spPr>
          <a:xfrm>
            <a:off x="6547139" y="9610604"/>
            <a:ext cx="1107996" cy="230832"/>
          </a:xfrm>
          <a:prstGeom prst="rect">
            <a:avLst/>
          </a:prstGeom>
          <a:noFill/>
        </p:spPr>
        <p:txBody>
          <a:bodyPr wrap="none" rtlCol="0">
            <a:spAutoFit/>
          </a:bodyPr>
          <a:lstStyle/>
          <a:p>
            <a:pPr algn="r"/>
            <a:r>
              <a:rPr lang="en-US" sz="900" dirty="0">
                <a:solidFill>
                  <a:srgbClr val="7F7F7F"/>
                </a:solidFill>
              </a:rPr>
              <a:t>*</a:t>
            </a:r>
            <a:r>
              <a:rPr lang="en-US" sz="900" dirty="0" err="1">
                <a:solidFill>
                  <a:srgbClr val="7F7F7F"/>
                </a:solidFill>
              </a:rPr>
              <a:t>Masonboro</a:t>
            </a:r>
            <a:r>
              <a:rPr lang="en-US" sz="900" dirty="0">
                <a:solidFill>
                  <a:srgbClr val="7F7F7F"/>
                </a:solidFill>
              </a:rPr>
              <a:t> Sound</a:t>
            </a:r>
          </a:p>
        </p:txBody>
      </p:sp>
      <p:sp>
        <p:nvSpPr>
          <p:cNvPr id="25" name="TextBox 24">
            <a:extLst>
              <a:ext uri="{FF2B5EF4-FFF2-40B4-BE49-F238E27FC236}">
                <a16:creationId xmlns:a16="http://schemas.microsoft.com/office/drawing/2014/main" xmlns="" id="{00D4465A-9D18-4304-A982-AEAC28916985}"/>
              </a:ext>
            </a:extLst>
          </p:cNvPr>
          <p:cNvSpPr txBox="1"/>
          <p:nvPr/>
        </p:nvSpPr>
        <p:spPr>
          <a:xfrm>
            <a:off x="4856062" y="5254272"/>
            <a:ext cx="2837636" cy="246221"/>
          </a:xfrm>
          <a:prstGeom prst="rect">
            <a:avLst/>
          </a:prstGeom>
          <a:noFill/>
        </p:spPr>
        <p:txBody>
          <a:bodyPr wrap="none" rtlCol="0">
            <a:spAutoFit/>
          </a:bodyPr>
          <a:lstStyle/>
          <a:p>
            <a:r>
              <a:rPr lang="en-US" sz="1000" dirty="0">
                <a:solidFill>
                  <a:schemeClr val="bg1"/>
                </a:solidFill>
              </a:rPr>
              <a:t>Image Credit: NOAA, taken on September 12, 2018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250" b="6250"/>
          <a:stretch>
            <a:fillRect/>
          </a:stretch>
        </p:blipFill>
        <p:spPr>
          <a:xfrm>
            <a:off x="4113071" y="6866250"/>
            <a:ext cx="3657600" cy="3200400"/>
          </a:xfrm>
        </p:spPr>
      </p:pic>
      <p:sp>
        <p:nvSpPr>
          <p:cNvPr id="2" name="txt_resrv_abbrev"/>
          <p:cNvSpPr>
            <a:spLocks noGrp="1"/>
          </p:cNvSpPr>
          <p:nvPr>
            <p:ph type="body" sz="quarter" idx="10" hasCustomPrompt="1"/>
          </p:nvPr>
        </p:nvSpPr>
        <p:spPr>
          <a:xfrm>
            <a:off x="-2162" y="10884"/>
            <a:ext cx="7772400" cy="1371600"/>
          </a:xfrm>
        </p:spPr>
        <p:txBody>
          <a:bodyPr/>
          <a:lstStyle/>
          <a:p>
            <a:r>
              <a:t>NOC</a:t>
            </a:r>
          </a:p>
        </p:txBody>
      </p:sp>
      <p:sp>
        <p:nvSpPr>
          <p:cNvPr id="3" name="txt_resrv_nerrs_desc"/>
          <p:cNvSpPr>
            <a:spLocks noGrp="1"/>
          </p:cNvSpPr>
          <p:nvPr>
            <p:ph type="body" sz="quarter" idx="11"/>
          </p:nvPr>
        </p:nvSpPr>
        <p:spPr>
          <a:xfrm>
            <a:off x="1872342" y="228598"/>
            <a:ext cx="5212080" cy="914400"/>
          </a:xfrm>
        </p:spPr>
        <p:txBody>
          <a:bodyPr/>
          <a:lstStyle/>
          <a:p>
            <a:r>
              <a:rPr dirty="0"/>
              <a:t>The North Carolina NERR (NOC) is one of 29 sites in the </a:t>
            </a:r>
            <a:r>
              <a:rPr b="1" dirty="0"/>
              <a:t>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North Carolina Storm Monitoring</a:t>
            </a:r>
          </a:p>
        </p:txBody>
      </p:sp>
      <p:sp>
        <p:nvSpPr>
          <p:cNvPr id="5" name="txt_resrv_stations_data_desc"/>
          <p:cNvSpPr>
            <a:spLocks noGrp="1"/>
          </p:cNvSpPr>
          <p:nvPr>
            <p:ph type="body" sz="quarter" idx="13"/>
          </p:nvPr>
        </p:nvSpPr>
        <p:spPr>
          <a:xfrm>
            <a:off x="7591" y="7341035"/>
            <a:ext cx="4114800" cy="2651760"/>
          </a:xfrm>
        </p:spPr>
        <p:txBody>
          <a:bodyPr/>
          <a:lstStyle/>
          <a:p>
            <a:r>
              <a:t>North Carolina NERR operates a weather station located at Research Creek (RC) and maintains four continuous, long-term water quality stations at Research Creek (RC), Loosin Creek (LC), Zeke’s Basin (ZB), and East Cribbing (EC).
North Carolina NERR is part of the SWMP. As Hurricane Florence approached North Carolina, North Carolina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sp>
        <p:nvSpPr>
          <p:cNvPr id="7" name="Oval 6">
            <a:extLst>
              <a:ext uri="{FF2B5EF4-FFF2-40B4-BE49-F238E27FC236}">
                <a16:creationId xmlns:a16="http://schemas.microsoft.com/office/drawing/2014/main" xmlns="" id="{47404363-AF98-4CD8-8C5C-EE5DEBC4E852}"/>
              </a:ext>
            </a:extLst>
          </p:cNvPr>
          <p:cNvSpPr/>
          <p:nvPr/>
        </p:nvSpPr>
        <p:spPr>
          <a:xfrm>
            <a:off x="2156433" y="4054469"/>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5">
            <a:extLst>
              <a:ext uri="{FF2B5EF4-FFF2-40B4-BE49-F238E27FC236}">
                <a16:creationId xmlns:a16="http://schemas.microsoft.com/office/drawing/2014/main" xmlns="" id="{B0425945-6D98-4E59-B13B-71CCA329E2FC}"/>
              </a:ext>
            </a:extLst>
          </p:cNvPr>
          <p:cNvSpPr txBox="1"/>
          <p:nvPr/>
        </p:nvSpPr>
        <p:spPr>
          <a:xfrm>
            <a:off x="933159" y="3816997"/>
            <a:ext cx="140615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North Carolina NERR</a:t>
            </a:r>
          </a:p>
        </p:txBody>
      </p:sp>
      <p:grpSp>
        <p:nvGrpSpPr>
          <p:cNvPr id="9" name="Group 8">
            <a:extLst>
              <a:ext uri="{FF2B5EF4-FFF2-40B4-BE49-F238E27FC236}">
                <a16:creationId xmlns:a16="http://schemas.microsoft.com/office/drawing/2014/main" xmlns="" id="{95EF8CE6-EA37-4186-A0F6-C6A7E091F633}"/>
              </a:ext>
            </a:extLst>
          </p:cNvPr>
          <p:cNvGrpSpPr/>
          <p:nvPr/>
        </p:nvGrpSpPr>
        <p:grpSpPr>
          <a:xfrm>
            <a:off x="6618805" y="9262786"/>
            <a:ext cx="1077706" cy="584549"/>
            <a:chOff x="6576245" y="2439691"/>
            <a:chExt cx="1077706" cy="584549"/>
          </a:xfrm>
        </p:grpSpPr>
        <p:sp>
          <p:nvSpPr>
            <p:cNvPr id="10" name="TextBox 9">
              <a:extLst>
                <a:ext uri="{FF2B5EF4-FFF2-40B4-BE49-F238E27FC236}">
                  <a16:creationId xmlns:a16="http://schemas.microsoft.com/office/drawing/2014/main" xmlns="" id="{D2C4E689-3619-45AB-A8C3-9D1A8A4CA4F5}"/>
                </a:ext>
              </a:extLst>
            </p:cNvPr>
            <p:cNvSpPr txBox="1"/>
            <p:nvPr/>
          </p:nvSpPr>
          <p:spPr>
            <a:xfrm>
              <a:off x="6729973" y="2439691"/>
              <a:ext cx="878446" cy="246221"/>
            </a:xfrm>
            <a:prstGeom prst="rect">
              <a:avLst/>
            </a:prstGeom>
            <a:noFill/>
          </p:spPr>
          <p:txBody>
            <a:bodyPr wrap="none" lIns="0" rIns="0" rtlCol="0">
              <a:spAutoFit/>
            </a:bodyPr>
            <a:lstStyle/>
            <a:p>
              <a:r>
                <a:rPr lang="en-US" sz="1000" b="1" dirty="0">
                  <a:solidFill>
                    <a:schemeClr val="tx1">
                      <a:lumMod val="65000"/>
                      <a:lumOff val="35000"/>
                    </a:schemeClr>
                  </a:solidFill>
                  <a:cs typeface="Arial" panose="020B0604020202020204" pitchFamily="34" charset="0"/>
                </a:rPr>
                <a:t>Weather Station</a:t>
              </a:r>
            </a:p>
          </p:txBody>
        </p:sp>
        <p:sp>
          <p:nvSpPr>
            <p:cNvPr id="11" name="Oval 10">
              <a:extLst>
                <a:ext uri="{FF2B5EF4-FFF2-40B4-BE49-F238E27FC236}">
                  <a16:creationId xmlns:a16="http://schemas.microsoft.com/office/drawing/2014/main" xmlns="" id="{A5E0050B-273C-4D92-85C6-35B6067C85F5}"/>
                </a:ext>
              </a:extLst>
            </p:cNvPr>
            <p:cNvSpPr>
              <a:spLocks noChangeAspect="1"/>
            </p:cNvSpPr>
            <p:nvPr/>
          </p:nvSpPr>
          <p:spPr>
            <a:xfrm>
              <a:off x="6576245" y="2499318"/>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2" name="TextBox 11">
              <a:extLst>
                <a:ext uri="{FF2B5EF4-FFF2-40B4-BE49-F238E27FC236}">
                  <a16:creationId xmlns:a16="http://schemas.microsoft.com/office/drawing/2014/main" xmlns="" id="{87D5950B-440D-4982-9602-84D2CF3F9623}"/>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b="1" dirty="0">
                  <a:solidFill>
                    <a:schemeClr val="tx1">
                      <a:lumMod val="65000"/>
                      <a:lumOff val="35000"/>
                    </a:schemeClr>
                  </a:solidFill>
                  <a:cs typeface="Arial" panose="020B0604020202020204" pitchFamily="34" charset="0"/>
                </a:rPr>
                <a:t>Water Quality Sample Location</a:t>
              </a:r>
            </a:p>
          </p:txBody>
        </p:sp>
        <p:sp>
          <p:nvSpPr>
            <p:cNvPr id="13" name="Oval 12">
              <a:extLst>
                <a:ext uri="{FF2B5EF4-FFF2-40B4-BE49-F238E27FC236}">
                  <a16:creationId xmlns:a16="http://schemas.microsoft.com/office/drawing/2014/main" xmlns="" id="{BD523F31-3734-4E5D-BF22-533A2CD76126}"/>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15633"/>
            <a:ext cx="4160520" cy="1097280"/>
          </a:xfrm>
        </p:spPr>
        <p:txBody>
          <a:bodyPr/>
          <a:lstStyle/>
          <a:p>
            <a:r>
              <a:rPr dirty="0"/>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91272" cy="2507100"/>
          </a:xfrm>
        </p:spPr>
        <p:txBody>
          <a:bodyPr/>
          <a:lstStyle/>
          <a:p>
            <a:r>
              <a:rPr dirty="0"/>
              <a:t>There were 15 direct fatalities in North Carolina due to Florence - 11 from freshwater flooding involving motor vehicles and four from fallen trees from the wind.
New Hanover County and Wilmington were isolated for several days as every access route (i.e., I-40 and U.S. Highways 17, 74, 76, and 421) were closed due to flooding.
Over 22 million gallons of untreated sewage overflowed into area waterways.</a:t>
            </a:r>
          </a:p>
        </p:txBody>
      </p:sp>
      <p:sp>
        <p:nvSpPr>
          <p:cNvPr id="4" name="txt_ei_economic_losses"/>
          <p:cNvSpPr>
            <a:spLocks noGrp="1"/>
          </p:cNvSpPr>
          <p:nvPr>
            <p:ph type="body" sz="quarter" idx="15"/>
          </p:nvPr>
        </p:nvSpPr>
        <p:spPr>
          <a:xfrm>
            <a:off x="4983480" y="3623684"/>
            <a:ext cx="2743200" cy="592716"/>
          </a:xfrm>
        </p:spPr>
        <p:txBody>
          <a:bodyPr/>
          <a:lstStyle/>
          <a:p>
            <a:r>
              <a:rPr dirty="0"/>
              <a:t>Damage and losses due to Florence’s impacts in North Carolina totaled $22 billion.</a:t>
            </a:r>
          </a:p>
        </p:txBody>
      </p:sp>
      <p:sp>
        <p:nvSpPr>
          <p:cNvPr id="5" name="txt_ei_ecosystem_impacts"/>
          <p:cNvSpPr>
            <a:spLocks noGrp="1"/>
          </p:cNvSpPr>
          <p:nvPr>
            <p:ph type="body" sz="quarter" idx="16"/>
          </p:nvPr>
        </p:nvSpPr>
        <p:spPr>
          <a:xfrm>
            <a:off x="4978966" y="4493406"/>
            <a:ext cx="2743200" cy="1645920"/>
          </a:xfrm>
        </p:spPr>
        <p:txBody>
          <a:bodyPr/>
          <a:lstStyle/>
          <a:p>
            <a:r>
              <a:rPr dirty="0"/>
              <a:t>Aquatic life, like oysters, crabs, shrimp, finfish, phytoplankton, etc. rely on specific levels of salinity and dissolved oxygen to thrive and survive. The freshwater flooding that resulted from Florence caused significant drops in the levels of salinity and dissolved oxygen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Florence: 9/14/2018 - 9/18/2018</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Florence made landfall in North Carolina near Wrightsville Beach.</a:t>
            </a:r>
          </a:p>
        </p:txBody>
      </p:sp>
      <p:pic>
        <p:nvPicPr>
          <p:cNvPr id="8" name="img_storm_track"/>
          <p:cNvPicPr>
            <a:picLocks noGrp="1"/>
          </p:cNvPicPr>
          <p:nvPr>
            <p:ph type="pic" sz="quarter" idx="11"/>
          </p:nvPr>
        </p:nvPicPr>
        <p:blipFill>
          <a:blip r:embed="rId2" cstate="print"/>
          <a:stretch>
            <a:fillRect/>
          </a:stretch>
        </p:blipFill>
        <p:spPr>
          <a:xfrm>
            <a:off x="0" y="1804274"/>
            <a:ext cx="4160520" cy="4571126"/>
          </a:xfrm>
          <a:prstGeom prst="rect">
            <a:avLst/>
          </a:prstGeom>
        </p:spPr>
      </p:pic>
      <p:graphicFrame>
        <p:nvGraphicFramePr>
          <p:cNvPr id="9" name="Table 32">
            <a:extLst>
              <a:ext uri="{FF2B5EF4-FFF2-40B4-BE49-F238E27FC236}">
                <a16:creationId xmlns:a16="http://schemas.microsoft.com/office/drawing/2014/main" xmlns="" id="{ECD9C4BF-D1D0-45EA-AA8F-D5285611FFE7}"/>
              </a:ext>
            </a:extLst>
          </p:cNvPr>
          <p:cNvGraphicFramePr>
            <a:graphicFrameLocks noGrp="1"/>
          </p:cNvGraphicFramePr>
          <p:nvPr>
            <p:extLst>
              <p:ext uri="{D42A27DB-BD31-4B8C-83A1-F6EECF244321}">
                <p14:modId xmlns:p14="http://schemas.microsoft.com/office/powerpoint/2010/main" val="3724822225"/>
              </p:ext>
            </p:extLst>
          </p:nvPr>
        </p:nvGraphicFramePr>
        <p:xfrm>
          <a:off x="218173" y="7335016"/>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xmlns="" val="886900834"/>
                    </a:ext>
                  </a:extLst>
                </a:gridCol>
                <a:gridCol w="1097280">
                  <a:extLst>
                    <a:ext uri="{9D8B030D-6E8A-4147-A177-3AD203B41FA5}">
                      <a16:colId xmlns:a16="http://schemas.microsoft.com/office/drawing/2014/main" xmlns="" val="2866511701"/>
                    </a:ext>
                  </a:extLst>
                </a:gridCol>
                <a:gridCol w="914388">
                  <a:extLst>
                    <a:ext uri="{9D8B030D-6E8A-4147-A177-3AD203B41FA5}">
                      <a16:colId xmlns:a16="http://schemas.microsoft.com/office/drawing/2014/main" xmlns="" val="1258199888"/>
                    </a:ext>
                  </a:extLst>
                </a:gridCol>
                <a:gridCol w="914388">
                  <a:extLst>
                    <a:ext uri="{9D8B030D-6E8A-4147-A177-3AD203B41FA5}">
                      <a16:colId xmlns:a16="http://schemas.microsoft.com/office/drawing/2014/main" xmlns="" val="4185574784"/>
                    </a:ext>
                  </a:extLst>
                </a:gridCol>
                <a:gridCol w="914388">
                  <a:extLst>
                    <a:ext uri="{9D8B030D-6E8A-4147-A177-3AD203B41FA5}">
                      <a16:colId xmlns:a16="http://schemas.microsoft.com/office/drawing/2014/main" xmlns="" val="3524960884"/>
                    </a:ext>
                  </a:extLst>
                </a:gridCol>
                <a:gridCol w="914388">
                  <a:extLst>
                    <a:ext uri="{9D8B030D-6E8A-4147-A177-3AD203B41FA5}">
                      <a16:colId xmlns:a16="http://schemas.microsoft.com/office/drawing/2014/main" xmlns=""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Average Intensity (in/</a:t>
                      </a:r>
                      <a:r>
                        <a:rPr lang="en-US" sz="900" b="0" i="1" dirty="0" err="1"/>
                        <a:t>hr</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29648">
                <a:tc>
                  <a:txBody>
                    <a:bodyPr/>
                    <a:lstStyle/>
                    <a:p>
                      <a:pPr marL="0" marR="0" lvl="0" indent="0" algn="ctr" defTabSz="77724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6"/>
                          </a:solidFill>
                          <a:effectLst/>
                          <a:uLnTx/>
                          <a:uFillTx/>
                          <a:latin typeface="Calibri" panose="020F0502020204030204" pitchFamily="34" charset="0"/>
                          <a:ea typeface="+mn-ea"/>
                          <a:cs typeface="+mn-cs"/>
                        </a:rPr>
                        <a:t>Research Creek (RC)</a:t>
                      </a:r>
                      <a:endParaRPr kumimoji="0" lang="en-US" sz="1000" b="1" i="0" u="none" strike="noStrike" kern="1200" cap="none" spc="0" normalizeH="0" baseline="0" noProof="0" dirty="0">
                        <a:ln>
                          <a:noFill/>
                        </a:ln>
                        <a:solidFill>
                          <a:schemeClr val="accent6"/>
                        </a:solidFill>
                        <a:effectLst/>
                        <a:uLnTx/>
                        <a:uFillTx/>
                        <a:latin typeface="Calibri" panose="020F0502020204030204" pitchFamily="34" charset="0"/>
                        <a:ea typeface="+mn-ea"/>
                        <a:cs typeface="+mn-cs"/>
                      </a:endParaRP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0.139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66.2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38.2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xmlns="" val="510709020"/>
                  </a:ext>
                </a:extLst>
              </a:tr>
              <a:tr h="329648">
                <a:tc>
                  <a:txBody>
                    <a:bodyPr/>
                    <a:lstStyle/>
                    <a:p>
                      <a:pPr marL="0" marR="0" lvl="0" indent="0" algn="ctr" defTabSz="77724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7BA0"/>
                          </a:solidFill>
                          <a:effectLst/>
                          <a:uLnTx/>
                          <a:uFillTx/>
                          <a:latin typeface="Calibri" panose="020F0502020204030204" pitchFamily="34" charset="0"/>
                          <a:ea typeface="+mn-ea"/>
                          <a:cs typeface="+mn-cs"/>
                        </a:rPr>
                        <a:t>Research Creek (RC)</a:t>
                      </a:r>
                      <a:endParaRPr kumimoji="0" lang="en-US" sz="1000" b="1" i="0" u="none" strike="noStrike" kern="1200" cap="none" spc="0" normalizeH="0" baseline="0" noProof="0" dirty="0">
                        <a:ln>
                          <a:noFill/>
                        </a:ln>
                        <a:solidFill>
                          <a:srgbClr val="247BA0"/>
                        </a:solidFill>
                        <a:effectLst/>
                        <a:uLnTx/>
                        <a:uFillTx/>
                        <a:latin typeface="Calibri" panose="020F0502020204030204" pitchFamily="34" charset="0"/>
                        <a:ea typeface="+mn-ea"/>
                        <a:cs typeface="+mn-cs"/>
                      </a:endParaRP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0.38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56.4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37.1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29648">
                <a:tc>
                  <a:txBody>
                    <a:bodyPr/>
                    <a:lstStyle/>
                    <a:p>
                      <a:pPr marL="0" marR="0" lvl="0" indent="0" algn="ctr" defTabSz="77724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7BA0"/>
                          </a:solidFill>
                          <a:effectLst/>
                          <a:uLnTx/>
                          <a:uFillTx/>
                          <a:latin typeface="Calibri" panose="020F0502020204030204" pitchFamily="34" charset="0"/>
                          <a:ea typeface="+mn-ea"/>
                          <a:cs typeface="+mn-cs"/>
                        </a:rPr>
                        <a:t>Research Creek (RC)</a:t>
                      </a:r>
                      <a:endParaRPr kumimoji="0" lang="en-US" sz="1000" b="1" i="0" u="none" strike="noStrike" kern="1200" cap="none" spc="0" normalizeH="0" baseline="0" noProof="0" dirty="0">
                        <a:ln>
                          <a:noFill/>
                        </a:ln>
                        <a:solidFill>
                          <a:srgbClr val="247BA0"/>
                        </a:solidFill>
                        <a:effectLst/>
                        <a:uLnTx/>
                        <a:uFillTx/>
                        <a:latin typeface="Calibri" panose="020F0502020204030204" pitchFamily="34" charset="0"/>
                        <a:ea typeface="+mn-ea"/>
                        <a:cs typeface="+mn-cs"/>
                      </a:endParaRP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9/16/2018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0.15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0.006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45.2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29648">
                <a:tc>
                  <a:txBody>
                    <a:bodyPr/>
                    <a:lstStyle/>
                    <a:p>
                      <a:pPr marL="0" marR="0" lvl="0" indent="0" algn="ctr" defTabSz="77724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7BA0"/>
                          </a:solidFill>
                          <a:effectLst/>
                          <a:uLnTx/>
                          <a:uFillTx/>
                          <a:latin typeface="Calibri" panose="020F0502020204030204" pitchFamily="34" charset="0"/>
                          <a:ea typeface="+mn-ea"/>
                          <a:cs typeface="+mn-cs"/>
                        </a:rPr>
                        <a:t>Research Creek (RC)</a:t>
                      </a:r>
                      <a:endParaRPr kumimoji="0" lang="en-US" sz="1000" b="1" i="0" u="none" strike="noStrike" kern="1200" cap="none" spc="0" normalizeH="0" baseline="0" noProof="0" dirty="0">
                        <a:ln>
                          <a:noFill/>
                        </a:ln>
                        <a:solidFill>
                          <a:srgbClr val="247BA0"/>
                        </a:solidFill>
                        <a:effectLst/>
                        <a:uLnTx/>
                        <a:uFillTx/>
                        <a:latin typeface="Calibri" panose="020F0502020204030204" pitchFamily="34" charset="0"/>
                        <a:ea typeface="+mn-ea"/>
                        <a:cs typeface="+mn-cs"/>
                      </a:endParaRP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9/17/2018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0.004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28.9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29648">
                <a:tc>
                  <a:txBody>
                    <a:bodyPr/>
                    <a:lstStyle/>
                    <a:p>
                      <a:pPr marL="0" marR="0" lvl="0" indent="0" algn="ctr" defTabSz="77724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7BA0"/>
                          </a:solidFill>
                          <a:effectLst/>
                          <a:uLnTx/>
                          <a:uFillTx/>
                          <a:latin typeface="Calibri" panose="020F0502020204030204" pitchFamily="34" charset="0"/>
                          <a:ea typeface="+mn-ea"/>
                          <a:cs typeface="+mn-cs"/>
                        </a:rPr>
                        <a:t>Research Creek (RC)</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9/18/2018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0.002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18.1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13.2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0" name="Star: 4 Points 9">
            <a:extLst>
              <a:ext uri="{FF2B5EF4-FFF2-40B4-BE49-F238E27FC236}">
                <a16:creationId xmlns:a16="http://schemas.microsoft.com/office/drawing/2014/main" xmlns="" id="{A7F492D2-9F22-45F3-902E-8766F73B8438}"/>
              </a:ext>
            </a:extLst>
          </p:cNvPr>
          <p:cNvSpPr/>
          <p:nvPr/>
        </p:nvSpPr>
        <p:spPr>
          <a:xfrm>
            <a:off x="1949468" y="3095157"/>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3063CAF5-374E-4222-8192-648D8EA0A11F}"/>
              </a:ext>
            </a:extLst>
          </p:cNvPr>
          <p:cNvSpPr txBox="1"/>
          <p:nvPr/>
        </p:nvSpPr>
        <p:spPr>
          <a:xfrm>
            <a:off x="1803531" y="2830052"/>
            <a:ext cx="1508490" cy="276999"/>
          </a:xfrm>
          <a:prstGeom prst="rect">
            <a:avLst/>
          </a:prstGeom>
          <a:noFill/>
        </p:spPr>
        <p:txBody>
          <a:bodyPr wrap="none" rtlCol="0">
            <a:spAutoFit/>
          </a:bodyPr>
          <a:lstStyle/>
          <a:p>
            <a:r>
              <a:rPr lang="en-US" sz="1200" b="1" dirty="0">
                <a:solidFill>
                  <a:srgbClr val="247BA0"/>
                </a:solidFill>
              </a:rPr>
              <a:t>North Carolina NERR</a:t>
            </a:r>
          </a:p>
        </p:txBody>
      </p:sp>
      <p:sp>
        <p:nvSpPr>
          <p:cNvPr id="14" name="TextBox 13">
            <a:extLst>
              <a:ext uri="{FF2B5EF4-FFF2-40B4-BE49-F238E27FC236}">
                <a16:creationId xmlns:a16="http://schemas.microsoft.com/office/drawing/2014/main" xmlns="" id="{0820F447-9EEB-4569-8032-7FACF0272F1B}"/>
              </a:ext>
            </a:extLst>
          </p:cNvPr>
          <p:cNvSpPr txBox="1"/>
          <p:nvPr/>
        </p:nvSpPr>
        <p:spPr>
          <a:xfrm>
            <a:off x="201239" y="3955777"/>
            <a:ext cx="1996468" cy="822960"/>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Florence was a Category 1 on the Saffir–Simpson scale when it made landfall along the southeastern coast of North Carolina. </a:t>
            </a:r>
          </a:p>
        </p:txBody>
      </p:sp>
      <p:sp>
        <p:nvSpPr>
          <p:cNvPr id="15" name="TextBox 14">
            <a:extLst>
              <a:ext uri="{FF2B5EF4-FFF2-40B4-BE49-F238E27FC236}">
                <a16:creationId xmlns:a16="http://schemas.microsoft.com/office/drawing/2014/main" xmlns="" id="{83956749-A2B4-4B12-8779-91728F1D8937}"/>
              </a:ext>
            </a:extLst>
          </p:cNvPr>
          <p:cNvSpPr txBox="1"/>
          <p:nvPr/>
        </p:nvSpPr>
        <p:spPr>
          <a:xfrm>
            <a:off x="1221192" y="1841145"/>
            <a:ext cx="3017520" cy="215444"/>
          </a:xfrm>
          <a:prstGeom prst="rect">
            <a:avLst/>
          </a:prstGeom>
          <a:no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Research Creek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Research Creek weather station from Sept. </a:t>
            </a:r>
            <a:r>
              <a:rPr lang="en-US" dirty="0" smtClean="0"/>
              <a:t>10</a:t>
            </a:r>
            <a:r>
              <a:rPr dirty="0" smtClean="0"/>
              <a:t> </a:t>
            </a:r>
            <a:r>
              <a:rPr dirty="0"/>
              <a:t>through Sept. 28.</a:t>
            </a:r>
          </a:p>
        </p:txBody>
      </p:sp>
      <p:sp>
        <p:nvSpPr>
          <p:cNvPr id="6" name="txt_met_storm_desc"/>
          <p:cNvSpPr>
            <a:spLocks noGrp="1"/>
          </p:cNvSpPr>
          <p:nvPr>
            <p:ph type="body" sz="quarter" idx="16"/>
          </p:nvPr>
        </p:nvSpPr>
        <p:spPr>
          <a:xfrm>
            <a:off x="4021164" y="4957997"/>
            <a:ext cx="3749040" cy="5029200"/>
          </a:xfrm>
        </p:spPr>
        <p:txBody>
          <a:bodyPr/>
          <a:lstStyle/>
          <a:p>
            <a:r>
              <a:t>In New Hanover County, widespread flash flooding on Sept. 14-15 closed many roads and inundated neighborhoods. The Cape Fear River flooded portions of downtown Wilmington with water over two feet deep, and at one point, the city of Wilmington was cut off entirely due to the floodwaters. Over 22 million gallons of untreated sewage overflowed into area waterways.
Strong winds downed trees and power lines, cutting electricity to over 90 percent of the county. Many homes and businesses suffered wind damage to roofs, garage doors, and siding, and roads were blocked due to downed trees. In Carolina Beach and Kure Beach, significant beach erosion cut escarpments up to 10 feet high into the dune face. The southern end of Masonboro Island was overwashed, and 15 to 20 feet of dunes were lost on the north end of the island. 
An estimated 74,563 structures were flooded and 5,214 people were rescued from flooding in the state. Nearly 140,000 residents registered for disaster assistance after the storm. Damage losses in North Carolina due to Florence’s winds, freshwater flooding, and storm surge flooding totaled $22 billion.</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solidFill>
            <a:schemeClr val="bg1">
              <a:lumMod val="75000"/>
            </a:schemeClr>
          </a:solidFill>
        </p:spPr>
        <p:txBody>
          <a:bodyPr anchor="ctr" anchorCtr="0"/>
          <a:lstStyle/>
          <a:p>
            <a:r>
              <a:rPr dirty="0"/>
              <a:t>Florence brought heavy rains and freshwater flooding to North Carolina.</a:t>
            </a:r>
          </a:p>
        </p:txBody>
      </p:sp>
      <p:sp>
        <p:nvSpPr>
          <p:cNvPr id="15" name="TextBox 14">
            <a:extLst>
              <a:ext uri="{FF2B5EF4-FFF2-40B4-BE49-F238E27FC236}">
                <a16:creationId xmlns:a16="http://schemas.microsoft.com/office/drawing/2014/main" xmlns="" id="{3BF74918-2221-4B7A-8187-8DFA34AEFA34}"/>
              </a:ext>
            </a:extLst>
          </p:cNvPr>
          <p:cNvSpPr txBox="1"/>
          <p:nvPr/>
        </p:nvSpPr>
        <p:spPr>
          <a:xfrm>
            <a:off x="1903508" y="2767026"/>
            <a:ext cx="1732909" cy="1785104"/>
          </a:xfrm>
          <a:prstGeom prst="rect">
            <a:avLst/>
          </a:prstGeom>
          <a:solidFill>
            <a:schemeClr val="bg1">
              <a:lumMod val="95000"/>
            </a:schemeClr>
          </a:solidFill>
        </p:spPr>
        <p:txBody>
          <a:bodyPr wrap="square" rtlCol="0">
            <a:spAutoFit/>
          </a:bodyPr>
          <a:lstStyle/>
          <a:p>
            <a:r>
              <a:rPr lang="en-US" sz="1000" b="1" dirty="0">
                <a:solidFill>
                  <a:schemeClr val="tx1">
                    <a:lumMod val="75000"/>
                    <a:lumOff val="25000"/>
                  </a:schemeClr>
                </a:solidFill>
              </a:rPr>
              <a:t>A total of 3.3 inches of rainfall fell in the reserve area over the course of six days as a result of the slow-moving and heavy rain-producing Hurricane Florence. Some areas in North Carolina experienced almost 3 feet of rainfall, which resulted in extreme and historic flooding.</a:t>
            </a:r>
          </a:p>
        </p:txBody>
      </p:sp>
      <p:sp>
        <p:nvSpPr>
          <p:cNvPr id="18" name="TextBox 17">
            <a:extLst>
              <a:ext uri="{FF2B5EF4-FFF2-40B4-BE49-F238E27FC236}">
                <a16:creationId xmlns:a16="http://schemas.microsoft.com/office/drawing/2014/main" xmlns="" id="{87587461-5104-416C-9AB3-C6A78FE81DF9}"/>
              </a:ext>
            </a:extLst>
          </p:cNvPr>
          <p:cNvSpPr txBox="1"/>
          <p:nvPr/>
        </p:nvSpPr>
        <p:spPr>
          <a:xfrm>
            <a:off x="4187553" y="4133790"/>
            <a:ext cx="2137781" cy="646331"/>
          </a:xfrm>
          <a:prstGeom prst="rect">
            <a:avLst/>
          </a:prstGeom>
          <a:noFill/>
        </p:spPr>
        <p:txBody>
          <a:bodyPr wrap="square" rtlCol="0">
            <a:spAutoFit/>
          </a:bodyPr>
          <a:lstStyle/>
          <a:p>
            <a:r>
              <a:rPr lang="en-US" sz="900" dirty="0">
                <a:solidFill>
                  <a:schemeClr val="bg1"/>
                </a:solidFill>
              </a:rPr>
              <a:t>Photos from the NC National Guard, taken in the areas of New Bern, Wilmington, and Lumberton on September 17, 2018.</a:t>
            </a:r>
          </a:p>
        </p:txBody>
      </p:sp>
      <p:cxnSp>
        <p:nvCxnSpPr>
          <p:cNvPr id="19" name="Straight Arrow Connector 18">
            <a:extLst>
              <a:ext uri="{FF2B5EF4-FFF2-40B4-BE49-F238E27FC236}">
                <a16:creationId xmlns:a16="http://schemas.microsoft.com/office/drawing/2014/main" xmlns="" id="{340E6B45-0BA7-4783-91C5-F81465E4450D}"/>
              </a:ext>
            </a:extLst>
          </p:cNvPr>
          <p:cNvCxnSpPr>
            <a:cxnSpLocks/>
          </p:cNvCxnSpPr>
          <p:nvPr/>
        </p:nvCxnSpPr>
        <p:spPr>
          <a:xfrm flipH="1">
            <a:off x="1644122" y="7653382"/>
            <a:ext cx="365760" cy="0"/>
          </a:xfrm>
          <a:prstGeom prst="straightConnector1">
            <a:avLst/>
          </a:prstGeom>
          <a:ln w="9525">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A4F68FB9-168C-4BAA-93A4-43918F88E84A}"/>
              </a:ext>
            </a:extLst>
          </p:cNvPr>
          <p:cNvSpPr txBox="1"/>
          <p:nvPr/>
        </p:nvSpPr>
        <p:spPr>
          <a:xfrm>
            <a:off x="2036607" y="7533708"/>
            <a:ext cx="1554480" cy="1015663"/>
          </a:xfrm>
          <a:prstGeom prst="rect">
            <a:avLst/>
          </a:prstGeom>
          <a:solidFill>
            <a:schemeClr val="bg1">
              <a:lumMod val="95000"/>
            </a:schemeClr>
          </a:solidFill>
        </p:spPr>
        <p:txBody>
          <a:bodyPr wrap="square" rtlCol="0">
            <a:spAutoFit/>
          </a:bodyPr>
          <a:lstStyle/>
          <a:p>
            <a:r>
              <a:rPr lang="en-US" sz="1000" b="1" dirty="0">
                <a:solidFill>
                  <a:srgbClr val="404040"/>
                </a:solidFill>
              </a:rPr>
              <a:t>Max wind speed recorded at the reserve was 66.2 mph on Sept. 14. High winds caused power outages and damaged structures.</a:t>
            </a:r>
          </a:p>
        </p:txBody>
      </p:sp>
      <p:pic>
        <p:nvPicPr>
          <p:cNvPr id="25" name="Picture 24" descr="Icon&#10;&#10;Description automatically generated">
            <a:extLst>
              <a:ext uri="{FF2B5EF4-FFF2-40B4-BE49-F238E27FC236}">
                <a16:creationId xmlns:a16="http://schemas.microsoft.com/office/drawing/2014/main" xmlns="" id="{7D9475F2-B7B3-4F3A-9CB9-F67236EF16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6921" y="3274593"/>
            <a:ext cx="640081" cy="640081"/>
          </a:xfrm>
          <a:prstGeom prst="rect">
            <a:avLst/>
          </a:prstGeom>
        </p:spPr>
      </p:pic>
      <p:pic>
        <p:nvPicPr>
          <p:cNvPr id="27" name="Picture 26" descr="A picture containing text, sign&#10;&#10;Description automatically generated">
            <a:extLst>
              <a:ext uri="{FF2B5EF4-FFF2-40B4-BE49-F238E27FC236}">
                <a16:creationId xmlns:a16="http://schemas.microsoft.com/office/drawing/2014/main" xmlns="" id="{82B416A2-A08C-4F0D-8885-8EFF5F95E0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623" y="7632598"/>
            <a:ext cx="640081" cy="6400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Salinity levels quickly dropped at Research Creek (RC) as Florence made landfall and then experienced large fluctuations as the extreme freshwater flooding followed for several days.</a:t>
            </a:r>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Florence: 9/14/2018 - 9/18/2018</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Sept. </a:t>
            </a:r>
            <a:r>
              <a:rPr lang="en-US" dirty="0" smtClean="0"/>
              <a:t>10</a:t>
            </a:r>
            <a:r>
              <a:rPr dirty="0" smtClean="0"/>
              <a:t> </a:t>
            </a:r>
            <a:r>
              <a:rPr dirty="0"/>
              <a:t>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a:t>
            </a:r>
            <a:r>
              <a:rPr dirty="0"/>
              <a:t>levels from Sept. </a:t>
            </a:r>
            <a:r>
              <a:rPr lang="en-US" dirty="0" smtClean="0"/>
              <a:t>10</a:t>
            </a:r>
            <a:r>
              <a:rPr dirty="0" smtClean="0"/>
              <a:t> </a:t>
            </a:r>
            <a:r>
              <a:rPr dirty="0"/>
              <a:t>to Sept. 28.</a:t>
            </a:r>
          </a:p>
        </p:txBody>
      </p:sp>
      <p:sp>
        <p:nvSpPr>
          <p:cNvPr id="8" name="txt_wq_ecosystem"/>
          <p:cNvSpPr>
            <a:spLocks noGrp="1"/>
          </p:cNvSpPr>
          <p:nvPr>
            <p:ph type="body" sz="quarter" idx="24"/>
          </p:nvPr>
        </p:nvSpPr>
        <p:spPr>
          <a:xfrm>
            <a:off x="0" y="6906271"/>
            <a:ext cx="3931920" cy="3017520"/>
          </a:xfrm>
        </p:spPr>
        <p:txBody>
          <a:bodyPr/>
          <a:lstStyle/>
          <a:p>
            <a:r>
              <a:t>Salinity and Dissolved Oxygen levels that were recorded at the Research Creek station show initial and post-storm impacts on water quality in this area. Salinity levels quickly dropped at the onset of the storm. As Florence moved out of the state, salinity  levels experienced large fluctuations as the area experienced extreme flooding. Dissolved oxygen levels were impacted as well but the post-storm levels were actually higher than the pre-storm levels. 
Dramatic changes in salinity and lower levels of oxygen (&lt;6 mg/L)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t>Habitats in this reserve support about 90 percent of the commercial seafood species caught in North Carolina.</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5" name="Table 32">
            <a:extLst>
              <a:ext uri="{FF2B5EF4-FFF2-40B4-BE49-F238E27FC236}">
                <a16:creationId xmlns:a16="http://schemas.microsoft.com/office/drawing/2014/main" xmlns="" id="{28C2488D-50A0-4A76-A24F-95289C15499A}"/>
              </a:ext>
            </a:extLst>
          </p:cNvPr>
          <p:cNvGraphicFramePr>
            <a:graphicFrameLocks noGrp="1"/>
          </p:cNvGraphicFramePr>
          <p:nvPr>
            <p:extLst>
              <p:ext uri="{D42A27DB-BD31-4B8C-83A1-F6EECF244321}">
                <p14:modId xmlns:p14="http://schemas.microsoft.com/office/powerpoint/2010/main" val="2728818632"/>
              </p:ext>
            </p:extLst>
          </p:nvPr>
        </p:nvGraphicFramePr>
        <p:xfrm>
          <a:off x="1630142" y="682849"/>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xmlns="" val="886900834"/>
                    </a:ext>
                  </a:extLst>
                </a:gridCol>
                <a:gridCol w="735980">
                  <a:extLst>
                    <a:ext uri="{9D8B030D-6E8A-4147-A177-3AD203B41FA5}">
                      <a16:colId xmlns:a16="http://schemas.microsoft.com/office/drawing/2014/main" xmlns="" val="2866511701"/>
                    </a:ext>
                  </a:extLst>
                </a:gridCol>
                <a:gridCol w="809579">
                  <a:extLst>
                    <a:ext uri="{9D8B030D-6E8A-4147-A177-3AD203B41FA5}">
                      <a16:colId xmlns:a16="http://schemas.microsoft.com/office/drawing/2014/main" xmlns="" val="1258199888"/>
                    </a:ext>
                  </a:extLst>
                </a:gridCol>
                <a:gridCol w="809579">
                  <a:extLst>
                    <a:ext uri="{9D8B030D-6E8A-4147-A177-3AD203B41FA5}">
                      <a16:colId xmlns:a16="http://schemas.microsoft.com/office/drawing/2014/main" xmlns="" val="4185574784"/>
                    </a:ext>
                  </a:extLst>
                </a:gridCol>
                <a:gridCol w="827978">
                  <a:extLst>
                    <a:ext uri="{9D8B030D-6E8A-4147-A177-3AD203B41FA5}">
                      <a16:colId xmlns:a16="http://schemas.microsoft.com/office/drawing/2014/main" xmlns="" val="3524960884"/>
                    </a:ext>
                  </a:extLst>
                </a:gridCol>
                <a:gridCol w="827978">
                  <a:extLst>
                    <a:ext uri="{9D8B030D-6E8A-4147-A177-3AD203B41FA5}">
                      <a16:colId xmlns:a16="http://schemas.microsoft.com/office/drawing/2014/main" xmlns="" val="1048151436"/>
                    </a:ext>
                  </a:extLst>
                </a:gridCol>
                <a:gridCol w="827978">
                  <a:extLst>
                    <a:ext uri="{9D8B030D-6E8A-4147-A177-3AD203B41FA5}">
                      <a16:colId xmlns:a16="http://schemas.microsoft.com/office/drawing/2014/main" xmlns=""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54636">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12.5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28.8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5.6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54636">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11.0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54636">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9/16/2018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10.5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15.6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26.8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7.0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54636">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9/17/2018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5.4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54636">
                <a:tc>
                  <a:txBody>
                    <a:bodyPr/>
                    <a:lstStyle/>
                    <a:p>
                      <a:pPr algn="ctr" fontAlgn="ctr"/>
                      <a:r>
                        <a:rPr lang="en-US" sz="1000" b="1" i="0" u="none" strike="noStrike">
                          <a:solidFill>
                            <a:schemeClr val="accent6"/>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a:solidFill>
                            <a:schemeClr val="accent6"/>
                          </a:solidFill>
                          <a:effectLst/>
                          <a:latin typeface="Calibri" panose="020F0502020204030204" pitchFamily="34" charset="0"/>
                        </a:rPr>
                        <a:t>9/18/2018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dirty="0">
                          <a:solidFill>
                            <a:schemeClr val="accent6"/>
                          </a:solidFill>
                          <a:effectLst/>
                          <a:latin typeface="Calibri" panose="020F0502020204030204" pitchFamily="34" charset="0"/>
                        </a:rPr>
                        <a:t>8.4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a:solidFill>
                            <a:schemeClr val="accent6"/>
                          </a:solidFill>
                          <a:effectLst/>
                          <a:latin typeface="Calibri" panose="020F0502020204030204" pitchFamily="34" charset="0"/>
                        </a:rPr>
                        <a:t>7.0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a:solidFill>
                            <a:schemeClr val="accent6"/>
                          </a:solidFill>
                          <a:effectLst/>
                          <a:latin typeface="Calibri" panose="020F0502020204030204" pitchFamily="34" charset="0"/>
                        </a:rPr>
                        <a:t>19.3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a:solidFill>
                            <a:schemeClr val="accent6"/>
                          </a:solidFill>
                          <a:effectLst/>
                          <a:latin typeface="Calibri" panose="020F0502020204030204" pitchFamily="34" charset="0"/>
                        </a:rPr>
                        <a:t>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tc>
                  <a:txBody>
                    <a:bodyPr/>
                    <a:lstStyle/>
                    <a:p>
                      <a:pPr algn="ctr" fontAlgn="ctr"/>
                      <a:r>
                        <a:rPr lang="en-US" sz="1000" b="1" i="0" u="none" strike="noStrike" dirty="0">
                          <a:solidFill>
                            <a:schemeClr val="accent6"/>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xmlns="" val="3916113686"/>
                  </a:ext>
                </a:extLst>
              </a:tr>
            </a:tbl>
          </a:graphicData>
        </a:graphic>
      </p:graphicFrame>
      <p:sp>
        <p:nvSpPr>
          <p:cNvPr id="20" name="TextBox 19">
            <a:extLst>
              <a:ext uri="{FF2B5EF4-FFF2-40B4-BE49-F238E27FC236}">
                <a16:creationId xmlns:a16="http://schemas.microsoft.com/office/drawing/2014/main" xmlns="" id="{FB21F438-1B07-47E7-AD9B-1BA568CB7033}"/>
              </a:ext>
            </a:extLst>
          </p:cNvPr>
          <p:cNvSpPr txBox="1"/>
          <p:nvPr/>
        </p:nvSpPr>
        <p:spPr>
          <a:xfrm>
            <a:off x="1998679" y="4699495"/>
            <a:ext cx="1188720" cy="400110"/>
          </a:xfrm>
          <a:prstGeom prst="rect">
            <a:avLst/>
          </a:prstGeom>
          <a:noFill/>
        </p:spPr>
        <p:txBody>
          <a:bodyPr wrap="square" rtlCol="0">
            <a:spAutoFit/>
          </a:bodyPr>
          <a:lstStyle/>
          <a:p>
            <a:r>
              <a:rPr lang="en-US" sz="1000" b="1" dirty="0">
                <a:solidFill>
                  <a:srgbClr val="247BA0"/>
                </a:solidFill>
              </a:rPr>
              <a:t>Post-Storm Levels</a:t>
            </a:r>
            <a:br>
              <a:rPr lang="en-US" sz="1000" b="1" dirty="0">
                <a:solidFill>
                  <a:srgbClr val="247BA0"/>
                </a:solidFill>
              </a:rPr>
            </a:br>
            <a:r>
              <a:rPr lang="en-US" sz="1000" b="1" dirty="0">
                <a:solidFill>
                  <a:srgbClr val="247BA0"/>
                </a:solidFill>
              </a:rPr>
              <a:t> &lt;5-30 </a:t>
            </a:r>
            <a:r>
              <a:rPr lang="en-US" sz="1000" b="1" dirty="0" err="1">
                <a:solidFill>
                  <a:srgbClr val="247BA0"/>
                </a:solidFill>
              </a:rPr>
              <a:t>psu</a:t>
            </a:r>
            <a:endParaRPr lang="en-US" sz="1000" b="1" dirty="0">
              <a:solidFill>
                <a:srgbClr val="247BA0"/>
              </a:solidFill>
            </a:endParaRPr>
          </a:p>
        </p:txBody>
      </p:sp>
      <p:sp>
        <p:nvSpPr>
          <p:cNvPr id="21" name="TextBox 20">
            <a:extLst>
              <a:ext uri="{FF2B5EF4-FFF2-40B4-BE49-F238E27FC236}">
                <a16:creationId xmlns:a16="http://schemas.microsoft.com/office/drawing/2014/main" xmlns="" id="{83F4BAF3-D849-419B-BB8F-5D6448813F56}"/>
              </a:ext>
            </a:extLst>
          </p:cNvPr>
          <p:cNvSpPr txBox="1"/>
          <p:nvPr/>
        </p:nvSpPr>
        <p:spPr>
          <a:xfrm>
            <a:off x="558695" y="4879460"/>
            <a:ext cx="1183662" cy="400110"/>
          </a:xfrm>
          <a:prstGeom prst="rect">
            <a:avLst/>
          </a:prstGeom>
          <a:noFill/>
        </p:spPr>
        <p:txBody>
          <a:bodyPr wrap="square" rtlCol="0">
            <a:spAutoFit/>
          </a:bodyPr>
          <a:lstStyle/>
          <a:p>
            <a:r>
              <a:rPr lang="en-US" sz="1000" b="1" dirty="0">
                <a:solidFill>
                  <a:srgbClr val="247BA0"/>
                </a:solidFill>
              </a:rPr>
              <a:t>Pre-Storm </a:t>
            </a:r>
          </a:p>
          <a:p>
            <a:r>
              <a:rPr lang="en-US" sz="1000" b="1" dirty="0">
                <a:solidFill>
                  <a:srgbClr val="247BA0"/>
                </a:solidFill>
              </a:rPr>
              <a:t>Levels &gt;30 </a:t>
            </a:r>
            <a:r>
              <a:rPr lang="en-US" sz="1000" b="1" dirty="0" err="1">
                <a:solidFill>
                  <a:srgbClr val="247BA0"/>
                </a:solidFill>
              </a:rPr>
              <a:t>psu</a:t>
            </a:r>
            <a:endParaRPr lang="en-US" sz="1000" b="1" dirty="0">
              <a:solidFill>
                <a:srgbClr val="247BA0"/>
              </a:solidFill>
            </a:endParaRPr>
          </a:p>
        </p:txBody>
      </p:sp>
      <p:cxnSp>
        <p:nvCxnSpPr>
          <p:cNvPr id="22" name="Curved Connector 34">
            <a:extLst>
              <a:ext uri="{FF2B5EF4-FFF2-40B4-BE49-F238E27FC236}">
                <a16:creationId xmlns:a16="http://schemas.microsoft.com/office/drawing/2014/main" xmlns="" id="{A75B8384-2B14-4333-91CF-976FCB02FC6E}"/>
              </a:ext>
            </a:extLst>
          </p:cNvPr>
          <p:cNvCxnSpPr>
            <a:cxnSpLocks/>
          </p:cNvCxnSpPr>
          <p:nvPr/>
        </p:nvCxnSpPr>
        <p:spPr>
          <a:xfrm rot="6120000" flipH="1" flipV="1">
            <a:off x="1419221" y="5393419"/>
            <a:ext cx="197314" cy="178247"/>
          </a:xfrm>
          <a:prstGeom prst="curvedConnector3">
            <a:avLst>
              <a:gd name="adj1" fmla="val 5000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E57692BC-E9BB-472C-A4BA-1931A95F2073}"/>
              </a:ext>
            </a:extLst>
          </p:cNvPr>
          <p:cNvSpPr txBox="1"/>
          <p:nvPr/>
        </p:nvSpPr>
        <p:spPr>
          <a:xfrm>
            <a:off x="524664" y="5507602"/>
            <a:ext cx="1319293" cy="646331"/>
          </a:xfrm>
          <a:prstGeom prst="rect">
            <a:avLst/>
          </a:prstGeom>
          <a:noFill/>
        </p:spPr>
        <p:txBody>
          <a:bodyPr wrap="square" rtlCol="0">
            <a:spAutoFit/>
          </a:bodyPr>
          <a:lstStyle/>
          <a:p>
            <a:r>
              <a:rPr lang="en-US" sz="900" b="1" dirty="0">
                <a:solidFill>
                  <a:schemeClr val="accent6"/>
                </a:solidFill>
              </a:rPr>
              <a:t>A big and fast drop in salinity occurred as Florence moved over the reserve</a:t>
            </a:r>
          </a:p>
        </p:txBody>
      </p:sp>
      <p:sp>
        <p:nvSpPr>
          <p:cNvPr id="27" name="TextBox 26">
            <a:extLst>
              <a:ext uri="{FF2B5EF4-FFF2-40B4-BE49-F238E27FC236}">
                <a16:creationId xmlns:a16="http://schemas.microsoft.com/office/drawing/2014/main" xmlns="" id="{665F0358-AA1D-47CE-8ECC-C0C72256A163}"/>
              </a:ext>
            </a:extLst>
          </p:cNvPr>
          <p:cNvSpPr txBox="1"/>
          <p:nvPr/>
        </p:nvSpPr>
        <p:spPr>
          <a:xfrm>
            <a:off x="4357467" y="4629090"/>
            <a:ext cx="1325702" cy="384721"/>
          </a:xfrm>
          <a:prstGeom prst="rect">
            <a:avLst/>
          </a:prstGeom>
          <a:noFill/>
        </p:spPr>
        <p:txBody>
          <a:bodyPr wrap="square" rtlCol="0">
            <a:spAutoFit/>
          </a:bodyPr>
          <a:lstStyle/>
          <a:p>
            <a:r>
              <a:rPr lang="en-US" sz="950" b="1" dirty="0">
                <a:solidFill>
                  <a:srgbClr val="247BA0"/>
                </a:solidFill>
              </a:rPr>
              <a:t>Pre-Storm Levels </a:t>
            </a:r>
            <a:br>
              <a:rPr lang="en-US" sz="950" b="1" dirty="0">
                <a:solidFill>
                  <a:srgbClr val="247BA0"/>
                </a:solidFill>
              </a:rPr>
            </a:br>
            <a:r>
              <a:rPr lang="en-US" sz="950" b="1" dirty="0">
                <a:solidFill>
                  <a:srgbClr val="247BA0"/>
                </a:solidFill>
              </a:rPr>
              <a:t>~&lt;3 – 6 mg/L</a:t>
            </a:r>
          </a:p>
        </p:txBody>
      </p:sp>
      <p:sp>
        <p:nvSpPr>
          <p:cNvPr id="28" name="TextBox 27">
            <a:extLst>
              <a:ext uri="{FF2B5EF4-FFF2-40B4-BE49-F238E27FC236}">
                <a16:creationId xmlns:a16="http://schemas.microsoft.com/office/drawing/2014/main" xmlns="" id="{CE37369B-7A55-4349-ABB6-FC1433D271CF}"/>
              </a:ext>
            </a:extLst>
          </p:cNvPr>
          <p:cNvSpPr txBox="1"/>
          <p:nvPr/>
        </p:nvSpPr>
        <p:spPr>
          <a:xfrm>
            <a:off x="6386076" y="4629090"/>
            <a:ext cx="1238186" cy="384721"/>
          </a:xfrm>
          <a:prstGeom prst="rect">
            <a:avLst/>
          </a:prstGeom>
          <a:noFill/>
        </p:spPr>
        <p:txBody>
          <a:bodyPr wrap="square" rtlCol="0">
            <a:spAutoFit/>
          </a:bodyPr>
          <a:lstStyle/>
          <a:p>
            <a:r>
              <a:rPr lang="en-US" sz="950" b="1" dirty="0">
                <a:solidFill>
                  <a:srgbClr val="247BA0"/>
                </a:solidFill>
              </a:rPr>
              <a:t>Post-Storm Levels    ~&gt;3 – 7 mg/L</a:t>
            </a:r>
          </a:p>
        </p:txBody>
      </p:sp>
      <p:cxnSp>
        <p:nvCxnSpPr>
          <p:cNvPr id="29" name="Curved Connector 34">
            <a:extLst>
              <a:ext uri="{FF2B5EF4-FFF2-40B4-BE49-F238E27FC236}">
                <a16:creationId xmlns:a16="http://schemas.microsoft.com/office/drawing/2014/main" xmlns="" id="{FB8F5CBE-2805-4A4B-8962-C1CE663E1D68}"/>
              </a:ext>
            </a:extLst>
          </p:cNvPr>
          <p:cNvCxnSpPr>
            <a:cxnSpLocks/>
          </p:cNvCxnSpPr>
          <p:nvPr/>
        </p:nvCxnSpPr>
        <p:spPr>
          <a:xfrm rot="5400000" flipH="1" flipV="1">
            <a:off x="4949638" y="5157162"/>
            <a:ext cx="511549" cy="275245"/>
          </a:xfrm>
          <a:prstGeom prst="curvedConnector3">
            <a:avLst>
              <a:gd name="adj1" fmla="val 5000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73E1F2D5-FB7A-4736-A284-423510567554}"/>
              </a:ext>
            </a:extLst>
          </p:cNvPr>
          <p:cNvSpPr txBox="1"/>
          <p:nvPr/>
        </p:nvSpPr>
        <p:spPr>
          <a:xfrm>
            <a:off x="4806494" y="5506059"/>
            <a:ext cx="1325702" cy="646331"/>
          </a:xfrm>
          <a:prstGeom prst="rect">
            <a:avLst/>
          </a:prstGeom>
          <a:noFill/>
        </p:spPr>
        <p:txBody>
          <a:bodyPr wrap="square" rtlCol="0">
            <a:spAutoFit/>
          </a:bodyPr>
          <a:lstStyle/>
          <a:p>
            <a:r>
              <a:rPr lang="en-US" sz="900" b="1" dirty="0">
                <a:solidFill>
                  <a:schemeClr val="accent6"/>
                </a:solidFill>
              </a:rPr>
              <a:t>DO stayed at higher levels and did not vary much during the hurricane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Brandon Puckett, Research Coordinator
e: Brandon.Puckett@ncdenr.gov
p: 252.838.0851</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solidFill>
                  <a:schemeClr val="accent3"/>
                </a:solidFill>
                <a:hlinkClick r:id="rId2"/>
              </a:rPr>
              <a:t>www.nerrsdata.org</a:t>
            </a:r>
            <a:r>
              <a:rPr b="1" dirty="0">
                <a:solidFill>
                  <a:schemeClr val="accent3"/>
                </a:solidFill>
              </a:rPr>
              <a:t> </a:t>
            </a:r>
            <a:r>
              <a:rPr dirty="0"/>
              <a:t>to view and download weather and water quality data from North Carolina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dirty="0" smtClean="0">
                <a:solidFill>
                  <a:schemeClr val="accent3"/>
                </a:solidFill>
                <a:hlinkClick r:id="rId3"/>
              </a:rPr>
              <a:t>deq.nc.gov/</a:t>
            </a:r>
            <a:r>
              <a:rPr b="1" dirty="0" err="1" smtClean="0">
                <a:solidFill>
                  <a:schemeClr val="accent3"/>
                </a:solidFill>
                <a:hlinkClick r:id="rId3"/>
              </a:rPr>
              <a:t>coastalreserve</a:t>
            </a:r>
            <a:r>
              <a:rPr lang="en-US" b="1" dirty="0" smtClean="0"/>
              <a:t>.</a:t>
            </a:r>
            <a:r>
              <a:rPr dirty="0"/>
              <a:t>
For video, news updates, online storm data and prediction visualization tools, check out our Storm Story Map at </a:t>
            </a:r>
            <a:r>
              <a:rPr b="1" dirty="0">
                <a:solidFill>
                  <a:schemeClr val="accent3"/>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@NCReserve</a:t>
            </a:r>
          </a:p>
        </p:txBody>
      </p:sp>
      <p:pic>
        <p:nvPicPr>
          <p:cNvPr id="6" name="img_nerr_1"/>
          <p:cNvPicPr>
            <a:picLocks noGrp="1"/>
          </p:cNvPicPr>
          <p:nvPr>
            <p:ph type="pic" sz="quarter" idx="19"/>
          </p:nvPr>
        </p:nvPicPr>
        <p:blipFill>
          <a:blip r:embed="rId4"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5"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6"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7"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2770</TotalTime>
  <Words>1076</Words>
  <Application>Microsoft Office PowerPoint</Application>
  <PresentationFormat>Custom</PresentationFormat>
  <Paragraphs>155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Roboto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133</cp:revision>
  <dcterms:created xsi:type="dcterms:W3CDTF">2021-12-21T14:21:49Z</dcterms:created>
  <dcterms:modified xsi:type="dcterms:W3CDTF">2022-05-16T15:08:19Z</dcterms:modified>
</cp:coreProperties>
</file>